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76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64" r:id="rId11"/>
    <p:sldId id="265" r:id="rId12"/>
    <p:sldId id="274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5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893667-F879-4628-9D7B-D8978E98B1C5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8EF64-539D-4A1C-BBD4-3345B9657D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959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04.12.2015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04.12.2015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Имею право на жизнь без коррупции</a:t>
            </a:r>
            <a:r>
              <a:rPr lang="en-US" dirty="0" smtClean="0"/>
              <a:t>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135088"/>
          </a:xfrm>
        </p:spPr>
        <p:txBody>
          <a:bodyPr>
            <a:normAutofit/>
          </a:bodyPr>
          <a:lstStyle/>
          <a:p>
            <a:r>
              <a:rPr lang="ru-RU" dirty="0" smtClean="0"/>
              <a:t>Выполнил: ученик 10А класса</a:t>
            </a:r>
          </a:p>
          <a:p>
            <a:r>
              <a:rPr lang="ru-RU" dirty="0" smtClean="0"/>
              <a:t>Денисов Алексей</a:t>
            </a:r>
            <a:br>
              <a:rPr lang="ru-RU" dirty="0" smtClean="0"/>
            </a:br>
            <a:r>
              <a:rPr lang="ru-RU" dirty="0" smtClean="0"/>
              <a:t>Руководитель: </a:t>
            </a:r>
            <a:r>
              <a:rPr lang="ru-RU" dirty="0" err="1"/>
              <a:t>К</a:t>
            </a:r>
            <a:r>
              <a:rPr lang="ru-RU" dirty="0" err="1" smtClean="0"/>
              <a:t>ривун</a:t>
            </a:r>
            <a:r>
              <a:rPr lang="ru-RU" dirty="0" smtClean="0"/>
              <a:t> Галина Петровна</a:t>
            </a:r>
          </a:p>
          <a:p>
            <a:r>
              <a:rPr lang="ru-RU" dirty="0" smtClean="0"/>
              <a:t>Гимназия №1 </a:t>
            </a:r>
            <a:r>
              <a:rPr lang="ru-RU" dirty="0" err="1" smtClean="0"/>
              <a:t>г.Хабаровска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976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260648"/>
            <a:ext cx="3008313" cy="5865515"/>
          </a:xfrm>
        </p:spPr>
        <p:txBody>
          <a:bodyPr>
            <a:normAutofit fontScale="925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1600" dirty="0" smtClean="0"/>
              <a:t>Личные </a:t>
            </a:r>
            <a:r>
              <a:rPr lang="ru-RU" sz="1600" dirty="0"/>
              <a:t>отношения стали уступать место чисто служебным, а потому получение чиновником </a:t>
            </a:r>
            <a:r>
              <a:rPr lang="ru-RU" sz="1600" b="1" dirty="0"/>
              <a:t>личного дохода</a:t>
            </a:r>
            <a:r>
              <a:rPr lang="ru-RU" sz="1600" dirty="0"/>
              <a:t>, помимо положенного ему жалования, начали трактовать как вопиющее нарушение общественной морали и норм </a:t>
            </a:r>
            <a:r>
              <a:rPr lang="ru-RU" sz="1600" i="1" dirty="0"/>
              <a:t>закона</a:t>
            </a:r>
            <a:r>
              <a:rPr lang="ru-RU" sz="1600" dirty="0"/>
              <a:t>. Кроме того, обоснованная учеными </a:t>
            </a:r>
            <a:r>
              <a:rPr lang="ru-RU" sz="1600" b="1" dirty="0"/>
              <a:t>идеология</a:t>
            </a:r>
            <a:r>
              <a:rPr lang="ru-RU" sz="1600" dirty="0"/>
              <a:t> экономической свободы требовала, чтобы государство "предоставило людям самим делать свои дела и предоставило делам идти своим ходом". Если у чиновников уменьшались возможности для регулирующего вмешательства, то </a:t>
            </a:r>
            <a:r>
              <a:rPr lang="ru-RU" sz="1600" dirty="0" smtClean="0"/>
              <a:t>их </a:t>
            </a:r>
            <a:r>
              <a:rPr lang="ru-RU" sz="1600" dirty="0"/>
              <a:t>возможности вымогать </a:t>
            </a:r>
            <a:r>
              <a:rPr lang="ru-RU" sz="1600" dirty="0" smtClean="0"/>
              <a:t>взятки падали. </a:t>
            </a:r>
            <a:endParaRPr lang="ru-RU" sz="1600" dirty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675" y="1532731"/>
            <a:ext cx="4762500" cy="3333750"/>
          </a:xfrm>
        </p:spPr>
      </p:pic>
    </p:spTree>
    <p:extLst>
      <p:ext uri="{BB962C8B-B14F-4D97-AF65-F5344CB8AC3E}">
        <p14:creationId xmlns:p14="http://schemas.microsoft.com/office/powerpoint/2010/main" val="380376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Централизованные государства нового времени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/>
              <a:t>В централизованных государствах нового времени коррупция чиновников хотя и не исчезла, но резко сократилась. Новым этапом в эволюции коррупции в развитых странах стал рубеж XIX и ХХ вв. С одной стороны, начался новый подъем мер государственного регулирования и, соответственно, </a:t>
            </a:r>
            <a:r>
              <a:rPr lang="ru-RU" b="1" dirty="0"/>
              <a:t>власти</a:t>
            </a:r>
            <a:r>
              <a:rPr lang="ru-RU" dirty="0"/>
              <a:t> чиновников. С другой, рождался </a:t>
            </a:r>
            <a:r>
              <a:rPr lang="ru-RU" dirty="0" smtClean="0"/>
              <a:t>крупный бизнес, </a:t>
            </a:r>
            <a:r>
              <a:rPr lang="ru-RU" dirty="0"/>
              <a:t>который в конкурентной борьбе стал прибегать к "скупке государства" - уже не к эпизодическому подкупу отдельных мелких государственных служащих, а к прямому подчинению деятельности политиков и высших чиновников делу защиты интересов капитала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844824"/>
            <a:ext cx="3975422" cy="2880320"/>
          </a:xfrm>
        </p:spPr>
      </p:pic>
    </p:spTree>
    <p:extLst>
      <p:ext uri="{BB962C8B-B14F-4D97-AF65-F5344CB8AC3E}">
        <p14:creationId xmlns:p14="http://schemas.microsoft.com/office/powerpoint/2010/main" val="89494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Цены на взятки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28800"/>
            <a:ext cx="6957392" cy="4234284"/>
          </a:xfrm>
        </p:spPr>
      </p:pic>
    </p:spTree>
    <p:extLst>
      <p:ext uri="{BB962C8B-B14F-4D97-AF65-F5344CB8AC3E}">
        <p14:creationId xmlns:p14="http://schemas.microsoft.com/office/powerpoint/2010/main" val="59646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260648"/>
            <a:ext cx="3008313" cy="5865515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1600" dirty="0" smtClean="0"/>
              <a:t>Во </a:t>
            </a:r>
            <a:r>
              <a:rPr lang="ru-RU" sz="1600" dirty="0"/>
              <a:t>2-ой половине ХХ в., после появления большого числа политически самостоятельных стран "третьего мира", их государственный аппарат, как правило, изначально оказался сильно подвержен системной коррупции. Дело в том, что на "восточные" традиции личных отношений между начальником и просителями здесь получились огромные бесконтрольные </a:t>
            </a:r>
            <a:r>
              <a:rPr lang="ru-RU" sz="1600" dirty="0" smtClean="0"/>
              <a:t>возможности, которые связанны </a:t>
            </a:r>
            <a:r>
              <a:rPr lang="ru-RU" sz="1600" dirty="0"/>
              <a:t>с государственным регулированием многих сфер жизни. </a:t>
            </a:r>
          </a:p>
          <a:p>
            <a:endParaRPr lang="ru-RU" sz="1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925" y="632619"/>
            <a:ext cx="4572000" cy="5133975"/>
          </a:xfrm>
        </p:spPr>
      </p:pic>
    </p:spTree>
    <p:extLst>
      <p:ext uri="{BB962C8B-B14F-4D97-AF65-F5344CB8AC3E}">
        <p14:creationId xmlns:p14="http://schemas.microsoft.com/office/powerpoint/2010/main" val="339942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2997969" cy="1787798"/>
          </a:xfrm>
        </p:spPr>
        <p:txBody>
          <a:bodyPr/>
          <a:lstStyle/>
          <a:p>
            <a:r>
              <a:rPr lang="ru-RU" dirty="0" smtClean="0"/>
              <a:t>Борьба с коррупцией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1700" dirty="0" smtClean="0"/>
              <a:t>На </a:t>
            </a:r>
            <a:r>
              <a:rPr lang="ru-RU" sz="1700" dirty="0"/>
              <a:t>сегодняшний день неизвестны методы в педагогике и менеджменте, которые бы гарантировали, что человек будет идеальным чиновником. Однако существует множество стран с весьма низким уровнем коррупции. Более того, известны исторические примеры, когда действия, направленные на снижение коррупции, привели к значительным успехам: Сингапур, Гонконг, Португалия, Швеция. Это однозначно говорит в пользу того, что методы борьбы с коррупцией существуют.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772815"/>
            <a:ext cx="5578181" cy="3204000"/>
          </a:xfrm>
        </p:spPr>
      </p:pic>
    </p:spTree>
    <p:extLst>
      <p:ext uri="{BB962C8B-B14F-4D97-AF65-F5344CB8AC3E}">
        <p14:creationId xmlns:p14="http://schemas.microsoft.com/office/powerpoint/2010/main" val="20258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260648"/>
            <a:ext cx="3008313" cy="5865515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1600" dirty="0" smtClean="0"/>
              <a:t>С </a:t>
            </a:r>
            <a:r>
              <a:rPr lang="ru-RU" sz="1600" dirty="0"/>
              <a:t>формальной точки зрения, если не будет государства — </a:t>
            </a:r>
            <a:r>
              <a:rPr lang="ru-RU" sz="1600" dirty="0" smtClean="0"/>
              <a:t>конечно не </a:t>
            </a:r>
            <a:r>
              <a:rPr lang="ru-RU" sz="1600" dirty="0"/>
              <a:t>будет и коррупции. Способность людей на данном этапе развития эффективно сотрудничать без государства подвергается очень сильным сомнениям. Тем не менее, в условиях, когда коррупция распространена </a:t>
            </a:r>
            <a:r>
              <a:rPr lang="ru-RU" sz="1600" dirty="0" smtClean="0"/>
              <a:t>почти </a:t>
            </a:r>
            <a:r>
              <a:rPr lang="ru-RU" sz="1600" dirty="0"/>
              <a:t>везде, роспуск коррумпированных органов власти представляется одним из действенных радикальных способов от неё избавиться.</a:t>
            </a:r>
          </a:p>
          <a:p>
            <a:endParaRPr lang="ru-RU" sz="1600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3" y="1988840"/>
            <a:ext cx="3744416" cy="2520280"/>
          </a:xfrm>
        </p:spPr>
      </p:pic>
    </p:spTree>
    <p:extLst>
      <p:ext uri="{BB962C8B-B14F-4D97-AF65-F5344CB8AC3E}">
        <p14:creationId xmlns:p14="http://schemas.microsoft.com/office/powerpoint/2010/main" val="14327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332656"/>
            <a:ext cx="3008313" cy="5793507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Помимо </a:t>
            </a:r>
            <a:r>
              <a:rPr lang="ru-RU" dirty="0"/>
              <a:t>роспуска органов власти, существуют три возможных подхода к уменьшению коррупции. Во-первых, можно ужесточить законы и их исполнение, тем самым повысив </a:t>
            </a:r>
            <a:r>
              <a:rPr lang="ru-RU" i="1" dirty="0"/>
              <a:t>риск</a:t>
            </a:r>
            <a:r>
              <a:rPr lang="ru-RU" dirty="0"/>
              <a:t> наказания. </a:t>
            </a:r>
            <a:r>
              <a:rPr lang="ru-RU" dirty="0" smtClean="0"/>
              <a:t>Второе это то, что </a:t>
            </a:r>
            <a:r>
              <a:rPr lang="ru-RU" dirty="0"/>
              <a:t>можно создать экономические варианты, позволяющие должностным лицам увеличить свои </a:t>
            </a:r>
            <a:r>
              <a:rPr lang="ru-RU" i="1" dirty="0"/>
              <a:t>доходы</a:t>
            </a:r>
            <a:r>
              <a:rPr lang="ru-RU" dirty="0"/>
              <a:t>, не нарушая правила и законы. </a:t>
            </a:r>
            <a:r>
              <a:rPr lang="ru-RU" dirty="0" smtClean="0"/>
              <a:t>Третье</a:t>
            </a:r>
            <a:r>
              <a:rPr lang="en-US" dirty="0" smtClean="0"/>
              <a:t>: </a:t>
            </a:r>
            <a:r>
              <a:rPr lang="ru-RU" dirty="0" smtClean="0"/>
              <a:t>можно </a:t>
            </a:r>
            <a:r>
              <a:rPr lang="ru-RU" dirty="0"/>
              <a:t>усилить роль рынков и </a:t>
            </a:r>
            <a:r>
              <a:rPr lang="ru-RU" i="1" dirty="0"/>
              <a:t>конкуренции</a:t>
            </a:r>
            <a:r>
              <a:rPr lang="ru-RU" dirty="0"/>
              <a:t>, тем самым уменьшив размер потенциальной прибыли от коррупции. К последнему также относится </a:t>
            </a:r>
            <a:r>
              <a:rPr lang="ru-RU" dirty="0" smtClean="0"/>
              <a:t>конкуренция </a:t>
            </a:r>
            <a:r>
              <a:rPr lang="ru-RU" dirty="0"/>
              <a:t>в предоставлении государственных услуг, при условии дублирования одними государственными органами функций других органов. Большинство положительно зарекомендовавших себя методов относится к внутренним либо внешним механизмам надзора.</a:t>
            </a:r>
          </a:p>
          <a:p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348880"/>
            <a:ext cx="4320480" cy="2373833"/>
          </a:xfrm>
        </p:spPr>
      </p:pic>
    </p:spTree>
    <p:extLst>
      <p:ext uri="{BB962C8B-B14F-4D97-AF65-F5344CB8AC3E}">
        <p14:creationId xmlns:p14="http://schemas.microsoft.com/office/powerpoint/2010/main" val="141526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Внутренний контроль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 </a:t>
            </a:r>
            <a:r>
              <a:rPr lang="ru-RU" sz="1500" dirty="0" smtClean="0"/>
              <a:t>Сюда конечно же </a:t>
            </a:r>
            <a:r>
              <a:rPr lang="ru-RU" sz="1500" dirty="0"/>
              <a:t>входят внутренние механизмы и стимулы, существующие в самом аппарате управления: ясные стандарты исполнения должностными лицами своих обязанностей и строгий надзор над каждым служащим. С целью обеспечения надзора часто выделяют особые управления, которые функционируют автономно. Например, правоохранительные органы часто подчиняются главе исполнительной власти, так же как и бюрократический аппарат, однако при этом сохраняют значительную независимость.</a:t>
            </a:r>
          </a:p>
          <a:p>
            <a:r>
              <a:rPr lang="ru-RU" sz="1500" dirty="0"/>
              <a:t>Внутренний контроль был основным способом борьбы с коррупцией в монархиях </a:t>
            </a:r>
            <a:r>
              <a:rPr lang="ru-RU" sz="1500" i="1" dirty="0"/>
              <a:t>периода</a:t>
            </a:r>
            <a:r>
              <a:rPr lang="ru-RU" sz="1500" dirty="0"/>
              <a:t> абсолютизма и до сих пор сохраняет высокую эффективность. В частности, Макиавелли полагал, что в монархиях, «правящих при помощи слуг», коррупция менее опасна, поскольку все «слуги» обязаны милостям государя и их труднее подкупить.</a:t>
            </a:r>
          </a:p>
          <a:p>
            <a:endParaRPr lang="ru-RU" sz="15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916832"/>
            <a:ext cx="3672408" cy="2503562"/>
          </a:xfrm>
        </p:spPr>
      </p:pic>
    </p:spTree>
    <p:extLst>
      <p:ext uri="{BB962C8B-B14F-4D97-AF65-F5344CB8AC3E}">
        <p14:creationId xmlns:p14="http://schemas.microsoft.com/office/powerpoint/2010/main" val="8678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260648"/>
            <a:ext cx="3008313" cy="5832647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Внутренний </a:t>
            </a:r>
            <a:r>
              <a:rPr lang="ru-RU" dirty="0"/>
              <a:t>контроль был основным способом борьбы с коррупцией в монархиях </a:t>
            </a:r>
            <a:r>
              <a:rPr lang="ru-RU" i="1" dirty="0"/>
              <a:t>периода</a:t>
            </a:r>
            <a:r>
              <a:rPr lang="ru-RU" dirty="0"/>
              <a:t> абсолютизма и до сих пор сохраняет высокую эффективность. В частности, Макиавелли полагал, что в монархиях, «правящих при помощи слуг», коррупция менее опасна, поскольку все «слуги» обязаны милостям государя и их труднее подкупить.</a:t>
            </a:r>
          </a:p>
          <a:p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988840"/>
            <a:ext cx="3816424" cy="2301825"/>
          </a:xfrm>
        </p:spPr>
      </p:pic>
    </p:spTree>
    <p:extLst>
      <p:ext uri="{BB962C8B-B14F-4D97-AF65-F5344CB8AC3E}">
        <p14:creationId xmlns:p14="http://schemas.microsoft.com/office/powerpoint/2010/main" val="86876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3008313" cy="864096"/>
          </a:xfrm>
        </p:spPr>
        <p:txBody>
          <a:bodyPr>
            <a:normAutofit/>
          </a:bodyPr>
          <a:lstStyle/>
          <a:p>
            <a:r>
              <a:rPr lang="ru-RU" dirty="0" smtClean="0"/>
              <a:t>Внешний контроль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95536" y="1052736"/>
            <a:ext cx="3008313" cy="5073427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sz="1600" dirty="0" smtClean="0"/>
              <a:t>Сюда </a:t>
            </a:r>
            <a:r>
              <a:rPr lang="ru-RU" sz="1600" dirty="0"/>
              <a:t>относятся механизмы, которые имеют высокую степень независимости от исполнительной власти. </a:t>
            </a:r>
            <a:r>
              <a:rPr lang="ru-RU" sz="1600" dirty="0" smtClean="0"/>
              <a:t>Конвенция </a:t>
            </a:r>
            <a:r>
              <a:rPr lang="ru-RU" sz="1600" dirty="0"/>
              <a:t>ООН против коррупции приводит целый ряд подобных механизмов. Независимая судебная система, при которой нарушивший </a:t>
            </a:r>
            <a:r>
              <a:rPr lang="ru-RU" sz="1600" dirty="0" smtClean="0"/>
              <a:t>закон </a:t>
            </a:r>
            <a:r>
              <a:rPr lang="ru-RU" sz="1600" dirty="0"/>
              <a:t>бюрократ может быть легко и эффективно признан виновным, резко снижает потенциальную привлекательность коррупции. Одними из самых эффективных инструментов контроля над коррупцией бюрократического аппарата являются свобода слова и СМИ.</a:t>
            </a:r>
          </a:p>
          <a:p>
            <a:endParaRPr lang="ru-RU" sz="1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862" y="1675606"/>
            <a:ext cx="4048125" cy="3048000"/>
          </a:xfrm>
        </p:spPr>
      </p:pic>
    </p:spTree>
    <p:extLst>
      <p:ext uri="{BB962C8B-B14F-4D97-AF65-F5344CB8AC3E}">
        <p14:creationId xmlns:p14="http://schemas.microsoft.com/office/powerpoint/2010/main" val="381252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67544" y="836712"/>
            <a:ext cx="8219256" cy="4497363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4400" dirty="0" smtClean="0"/>
              <a:t>             </a:t>
            </a:r>
            <a:r>
              <a:rPr lang="ru-RU" sz="4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Дайте 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мне десять миллионов долларов - и я провалю принятие любой поправки к конституции.</a:t>
            </a:r>
          </a:p>
          <a:p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>                                                                   (  Франклин Рузвельт)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9201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260648"/>
            <a:ext cx="3008313" cy="5865515"/>
          </a:xfrm>
        </p:spPr>
        <p:txBody>
          <a:bodyPr>
            <a:normAutofit fontScale="92500"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sz="1600" dirty="0" smtClean="0"/>
              <a:t>Внешний </a:t>
            </a:r>
            <a:r>
              <a:rPr lang="ru-RU" sz="1600" dirty="0"/>
              <a:t>контроль характерен для стран с рыночной экономикой и либеральной </a:t>
            </a:r>
            <a:r>
              <a:rPr lang="ru-RU" sz="1600" i="1" dirty="0"/>
              <a:t>народной властью</a:t>
            </a:r>
            <a:r>
              <a:rPr lang="ru-RU" sz="1600" dirty="0"/>
              <a:t>. Предположительно, это связано с тем, что для реализации нормального функционирования рынка необходимы чёткие правила, механизмы обеспечения выполнения обязательств, в том числе, — эффективная правовая система, обеспечивающая здоровую конкурентную среду. Либеральная власть народа для достижения своих целей также опирается на систему выборов, правовое государство, независимое правосудие, разделение властей и систему «сдержек и противовесов». Все эти политические институты служат одновременно механизмами внешнего контроля над коррупцией.</a:t>
            </a:r>
          </a:p>
          <a:p>
            <a:endParaRPr lang="ru-RU" sz="1600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844824"/>
            <a:ext cx="4176464" cy="2304256"/>
          </a:xfrm>
        </p:spPr>
      </p:pic>
    </p:spTree>
    <p:extLst>
      <p:ext uri="{BB962C8B-B14F-4D97-AF65-F5344CB8AC3E}">
        <p14:creationId xmlns:p14="http://schemas.microsoft.com/office/powerpoint/2010/main" val="332412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95536" y="836712"/>
            <a:ext cx="7643192" cy="5361459"/>
          </a:xfrm>
        </p:spPr>
        <p:txBody>
          <a:bodyPr>
            <a:noAutofit/>
          </a:bodyPr>
          <a:lstStyle/>
          <a:p>
            <a:r>
              <a:rPr lang="ru-RU" sz="1600" dirty="0" smtClean="0"/>
              <a:t>Итак, я хочу жить в стране без коррупции.</a:t>
            </a:r>
          </a:p>
          <a:p>
            <a:r>
              <a:rPr lang="ru-RU" sz="1600" dirty="0" smtClean="0"/>
              <a:t>Используя исторический опыт других стран, анализ изученной информации, полагаю, что основными направлениями в достижении этого результата </a:t>
            </a:r>
            <a:r>
              <a:rPr lang="ru-RU" sz="1600" dirty="0" smtClean="0"/>
              <a:t>являются</a:t>
            </a:r>
            <a:endParaRPr lang="ru-RU" sz="1600" dirty="0" smtClean="0"/>
          </a:p>
          <a:p>
            <a:pPr marL="342900" indent="-342900">
              <a:buAutoNum type="arabicPeriod"/>
            </a:pPr>
            <a:r>
              <a:rPr lang="ru-RU" sz="1600" b="1" i="1" dirty="0"/>
              <a:t>С</a:t>
            </a:r>
            <a:r>
              <a:rPr lang="ru-RU" sz="1600" b="1" i="1" dirty="0" smtClean="0"/>
              <a:t>оздание </a:t>
            </a:r>
            <a:r>
              <a:rPr lang="ru-RU" sz="1600" b="1" i="1" dirty="0"/>
              <a:t>мощной независимой службы по борьбе с </a:t>
            </a:r>
            <a:r>
              <a:rPr lang="ru-RU" sz="1600" b="1" i="1" dirty="0" smtClean="0"/>
              <a:t>коррупцией</a:t>
            </a:r>
          </a:p>
          <a:p>
            <a:pPr marL="342900" indent="-342900">
              <a:buAutoNum type="arabicPeriod" startAt="2"/>
            </a:pPr>
            <a:r>
              <a:rPr lang="ru-RU" sz="1600" b="1" i="1" dirty="0" smtClean="0"/>
              <a:t>Лишение чиновников </a:t>
            </a:r>
            <a:r>
              <a:rPr lang="ru-RU" sz="1600" b="1" i="1" dirty="0"/>
              <a:t>и их </a:t>
            </a:r>
            <a:r>
              <a:rPr lang="ru-RU" sz="1600" b="1" i="1" dirty="0" smtClean="0"/>
              <a:t>семей  неприкосновенности</a:t>
            </a:r>
            <a:r>
              <a:rPr lang="ru-RU" sz="1600" b="1" i="1" dirty="0"/>
              <a:t>. </a:t>
            </a:r>
            <a:r>
              <a:rPr lang="ru-RU" sz="1600" b="1" i="1" dirty="0" smtClean="0"/>
              <a:t> </a:t>
            </a:r>
            <a:r>
              <a:rPr lang="ru-RU" sz="1600" b="1" i="1" dirty="0"/>
              <a:t>Если </a:t>
            </a:r>
            <a:r>
              <a:rPr lang="ru-RU" sz="1600" b="1" i="1" dirty="0" smtClean="0"/>
              <a:t>клерк </a:t>
            </a:r>
            <a:r>
              <a:rPr lang="ru-RU" sz="1600" b="1" i="1" dirty="0"/>
              <a:t>и его семья живут не </a:t>
            </a:r>
            <a:endParaRPr lang="ru-RU" sz="1600" b="1" i="1" dirty="0" smtClean="0"/>
          </a:p>
          <a:p>
            <a:r>
              <a:rPr lang="ru-RU" sz="1600" b="1" i="1" dirty="0" smtClean="0"/>
              <a:t>        по  средствам</a:t>
            </a:r>
            <a:r>
              <a:rPr lang="ru-RU" sz="1600" b="1" i="1" dirty="0"/>
              <a:t>, </a:t>
            </a:r>
            <a:r>
              <a:rPr lang="ru-RU" sz="1600" b="1" i="1" dirty="0" smtClean="0"/>
              <a:t>нужно </a:t>
            </a:r>
            <a:r>
              <a:rPr lang="ru-RU" sz="1600" b="1" i="1" dirty="0"/>
              <a:t>автоматически, не дожидаясь команды сверху, </a:t>
            </a:r>
            <a:r>
              <a:rPr lang="ru-RU" sz="1600" b="1" i="1" dirty="0" smtClean="0"/>
              <a:t>начинать </a:t>
            </a:r>
          </a:p>
          <a:p>
            <a:r>
              <a:rPr lang="ru-RU" sz="1600" b="1" i="1" dirty="0"/>
              <a:t> </a:t>
            </a:r>
            <a:r>
              <a:rPr lang="ru-RU" sz="1600" b="1" i="1" dirty="0" smtClean="0"/>
              <a:t>       расследование</a:t>
            </a:r>
            <a:r>
              <a:rPr lang="ru-RU" sz="1600" b="1" i="1" dirty="0"/>
              <a:t>. </a:t>
            </a:r>
            <a:endParaRPr lang="ru-RU" sz="1600" b="1" i="1" dirty="0" smtClean="0"/>
          </a:p>
          <a:p>
            <a:pPr marL="342900" indent="-342900">
              <a:buAutoNum type="arabicPeriod" startAt="3"/>
            </a:pPr>
            <a:r>
              <a:rPr lang="ru-RU" sz="1600" b="1" i="1" dirty="0" smtClean="0"/>
              <a:t>В </a:t>
            </a:r>
            <a:r>
              <a:rPr lang="ru-RU" sz="1600" b="1" i="1" dirty="0"/>
              <a:t>случае, если вина чиновника доказана, то его имущество подлежит конфискации, </a:t>
            </a:r>
            <a:endParaRPr lang="ru-RU" sz="1600" b="1" i="1" dirty="0" smtClean="0"/>
          </a:p>
          <a:p>
            <a:r>
              <a:rPr lang="ru-RU" sz="1600" b="1" i="1" dirty="0"/>
              <a:t> </a:t>
            </a:r>
            <a:r>
              <a:rPr lang="ru-RU" sz="1600" b="1" i="1" dirty="0" smtClean="0"/>
              <a:t>      чиновник </a:t>
            </a:r>
            <a:r>
              <a:rPr lang="ru-RU" sz="1600" b="1" i="1" dirty="0"/>
              <a:t>платит огромный штраф, садится в тюрьму на достаточно приличный срок. </a:t>
            </a:r>
            <a:endParaRPr lang="ru-RU" sz="1600" b="1" i="1" dirty="0" smtClean="0"/>
          </a:p>
          <a:p>
            <a:r>
              <a:rPr lang="ru-RU" sz="1600" b="1" i="1" dirty="0"/>
              <a:t> </a:t>
            </a:r>
            <a:r>
              <a:rPr lang="ru-RU" sz="1600" b="1" i="1" dirty="0" smtClean="0"/>
              <a:t>      При </a:t>
            </a:r>
            <a:r>
              <a:rPr lang="ru-RU" sz="1600" b="1" i="1" dirty="0"/>
              <a:t>этом его семья считается опозоренной, и никто из членов семьи хорошую работу в  </a:t>
            </a:r>
            <a:r>
              <a:rPr lang="ru-RU" sz="1600" b="1" i="1" dirty="0" smtClean="0"/>
              <a:t> </a:t>
            </a:r>
          </a:p>
          <a:p>
            <a:r>
              <a:rPr lang="ru-RU" sz="1600" b="1" i="1" dirty="0"/>
              <a:t> </a:t>
            </a:r>
            <a:r>
              <a:rPr lang="ru-RU" sz="1600" b="1" i="1" dirty="0" smtClean="0"/>
              <a:t>      найти </a:t>
            </a:r>
            <a:r>
              <a:rPr lang="ru-RU" sz="1600" b="1" i="1" dirty="0"/>
              <a:t>не сможет</a:t>
            </a:r>
            <a:r>
              <a:rPr lang="ru-RU" sz="1600" b="1" i="1" dirty="0" smtClean="0"/>
              <a:t>.</a:t>
            </a:r>
          </a:p>
          <a:p>
            <a:pPr marL="342900" indent="-342900">
              <a:buAutoNum type="arabicPeriod" startAt="4"/>
            </a:pPr>
            <a:r>
              <a:rPr lang="ru-RU" sz="1600" b="1" i="1" dirty="0" smtClean="0"/>
              <a:t>Уровень доходов чиновников не должен быть низким, но и не должен существенно </a:t>
            </a:r>
          </a:p>
          <a:p>
            <a:r>
              <a:rPr lang="ru-RU" sz="1600" b="1" i="1" dirty="0"/>
              <a:t> </a:t>
            </a:r>
            <a:r>
              <a:rPr lang="ru-RU" sz="1600" b="1" i="1" dirty="0" smtClean="0"/>
              <a:t>       превосходить уровень доходов бизнес-класса современного общества.</a:t>
            </a:r>
          </a:p>
          <a:p>
            <a:pPr marL="342900" indent="-342900">
              <a:buAutoNum type="arabicPeriod" startAt="4"/>
            </a:pPr>
            <a:r>
              <a:rPr lang="ru-RU" sz="1600" b="1" i="1" dirty="0" smtClean="0"/>
              <a:t>Формирование </a:t>
            </a:r>
            <a:r>
              <a:rPr lang="ru-RU" sz="1600" b="1" i="1" dirty="0"/>
              <a:t>независимых, объективных СМИ, освещавших все найденные </a:t>
            </a:r>
            <a:r>
              <a:rPr lang="ru-RU" sz="1600" b="1" i="1" dirty="0" smtClean="0"/>
              <a:t>факты</a:t>
            </a:r>
          </a:p>
          <a:p>
            <a:r>
              <a:rPr lang="ru-RU" sz="1600" b="1" i="1" dirty="0"/>
              <a:t> </a:t>
            </a:r>
            <a:r>
              <a:rPr lang="ru-RU" sz="1600" b="1" i="1" dirty="0" smtClean="0"/>
              <a:t>       </a:t>
            </a:r>
            <a:r>
              <a:rPr lang="ru-RU" sz="1600" b="1" i="1" dirty="0"/>
              <a:t>коррупции. Чиновник, пойманный на чрезмерных расходах, взятке, сразу же становится </a:t>
            </a:r>
            <a:endParaRPr lang="ru-RU" sz="1600" b="1" i="1" dirty="0" smtClean="0"/>
          </a:p>
          <a:p>
            <a:r>
              <a:rPr lang="ru-RU" sz="1600" b="1" i="1" dirty="0"/>
              <a:t> </a:t>
            </a:r>
            <a:r>
              <a:rPr lang="ru-RU" sz="1600" b="1" i="1" dirty="0" smtClean="0"/>
              <a:t>      "</a:t>
            </a:r>
            <a:r>
              <a:rPr lang="ru-RU" sz="1600" b="1" i="1" dirty="0"/>
              <a:t>героем" первых полос.</a:t>
            </a:r>
          </a:p>
          <a:p>
            <a:endParaRPr lang="ru-RU" sz="1600" b="1" i="1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54513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71600" y="980728"/>
            <a:ext cx="7283152" cy="5217443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Материалы для презентации взяты из электронных источников</a:t>
            </a:r>
          </a:p>
          <a:p>
            <a:pPr algn="ctr"/>
            <a:endParaRPr lang="ru-RU" sz="1800" dirty="0"/>
          </a:p>
          <a:p>
            <a:pPr algn="ctr"/>
            <a:r>
              <a:rPr lang="en-US" sz="1800" b="1" dirty="0" smtClean="0"/>
              <a:t>tululu.org</a:t>
            </a:r>
            <a:endParaRPr lang="ru-RU" sz="1800" b="1" dirty="0" smtClean="0"/>
          </a:p>
          <a:p>
            <a:pPr algn="ctr"/>
            <a:endParaRPr lang="ru-RU" sz="1800" dirty="0" smtClean="0"/>
          </a:p>
          <a:p>
            <a:pPr algn="ctr"/>
            <a:r>
              <a:rPr lang="en-US" sz="1800" b="1" dirty="0" smtClean="0"/>
              <a:t>Expert.ru</a:t>
            </a:r>
          </a:p>
          <a:p>
            <a:pPr algn="ctr"/>
            <a:endParaRPr lang="en-US" sz="1800" dirty="0"/>
          </a:p>
          <a:p>
            <a:pPr algn="ctr"/>
            <a:r>
              <a:rPr lang="en-US" sz="1800" b="1" dirty="0" smtClean="0"/>
              <a:t>Acadamic.ru</a:t>
            </a:r>
          </a:p>
          <a:p>
            <a:pPr algn="ctr"/>
            <a:endParaRPr lang="en-US" sz="1800" dirty="0"/>
          </a:p>
          <a:p>
            <a:pPr algn="ctr"/>
            <a:r>
              <a:rPr lang="en-US" sz="1800" b="1" dirty="0" smtClean="0"/>
              <a:t>corrupcia.net</a:t>
            </a:r>
          </a:p>
          <a:p>
            <a:pPr algn="ctr"/>
            <a:endParaRPr lang="en-US" sz="1800" b="1" dirty="0"/>
          </a:p>
          <a:p>
            <a:pPr algn="ctr"/>
            <a:r>
              <a:rPr lang="en-US" sz="1800" b="1" dirty="0"/>
              <a:t>sudanet.ru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373517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 значение понятия  коррупция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2000" b="1" dirty="0"/>
              <a:t>Коррупция </a:t>
            </a:r>
            <a:r>
              <a:rPr lang="ru-RU" sz="2000" dirty="0"/>
              <a:t>— это термин, </a:t>
            </a:r>
            <a:r>
              <a:rPr lang="ru-RU" sz="2400" dirty="0"/>
              <a:t>обозначающий</a:t>
            </a:r>
            <a:r>
              <a:rPr lang="ru-RU" sz="2000" dirty="0"/>
              <a:t> обычно использование должностным лицом своих властных полномочий и доверенных ему прав в целях личной дохода, противоречащее законодательству и моральным установкам.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268760"/>
            <a:ext cx="4392488" cy="3456384"/>
          </a:xfrm>
        </p:spPr>
      </p:pic>
    </p:spTree>
    <p:extLst>
      <p:ext uri="{BB962C8B-B14F-4D97-AF65-F5344CB8AC3E}">
        <p14:creationId xmlns:p14="http://schemas.microsoft.com/office/powerpoint/2010/main" val="123933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коррупции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1600" dirty="0"/>
              <a:t>В первобытных и раннеклассовых обществах плата жрецу, вождю или военачальнику за личное обращение к их помощи рассматривалась как универсальная норма. Ситуация стала меняться по мере усложнения и профессионализации государственного аппарата. Правители высшего ранга требовали, чтобы </a:t>
            </a:r>
            <a:r>
              <a:rPr lang="ru-RU" sz="1600" dirty="0" smtClean="0"/>
              <a:t>нижестоящие по рангу </a:t>
            </a:r>
            <a:r>
              <a:rPr lang="ru-RU" sz="1600" dirty="0"/>
              <a:t>"служащие" довольствовались только фиксированным "жалованием". Напротив, чиновники низших рангов предпочитали тайно получать от просителей (или требовать у них) дополнительную плату за исполнение своих служебных обязанностей. 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268760"/>
            <a:ext cx="4545955" cy="4131568"/>
          </a:xfrm>
        </p:spPr>
      </p:pic>
    </p:spTree>
    <p:extLst>
      <p:ext uri="{BB962C8B-B14F-4D97-AF65-F5344CB8AC3E}">
        <p14:creationId xmlns:p14="http://schemas.microsoft.com/office/powerpoint/2010/main" val="186704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332656"/>
            <a:ext cx="3008313" cy="5793507"/>
          </a:xfrm>
        </p:spPr>
        <p:txBody>
          <a:bodyPr/>
          <a:lstStyle/>
          <a:p>
            <a:r>
              <a:rPr lang="ru-RU" sz="1600" dirty="0"/>
              <a:t>На ранних этапах истории античных обществ (древнегреческие города-государства, республиканский Рим), когда еще не было профессиональных государственных чиновников, </a:t>
            </a:r>
            <a:r>
              <a:rPr lang="ru-RU" sz="1600" dirty="0" smtClean="0"/>
              <a:t>коррупции </a:t>
            </a:r>
            <a:r>
              <a:rPr lang="ru-RU" sz="1600" dirty="0"/>
              <a:t>почти </a:t>
            </a:r>
            <a:r>
              <a:rPr lang="ru-RU" sz="1600" dirty="0" smtClean="0"/>
              <a:t>не было. </a:t>
            </a:r>
            <a:r>
              <a:rPr lang="ru-RU" sz="1600" dirty="0"/>
              <a:t>Это явление начало расцветать лишь в эпоху упадка античности, когда появились такие государственные чиновники, о которых говорили: "Он приехал бедным в богатую провинцию, а уехал богатым из бедной провинции". В этот время в римском праве появился специальный термин, который был синонимом слов "портить", "подкупать" и служил для обозначения любых должностных злоупотреблений. </a:t>
            </a:r>
          </a:p>
          <a:p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980728"/>
            <a:ext cx="3528392" cy="4248472"/>
          </a:xfrm>
        </p:spPr>
      </p:pic>
    </p:spTree>
    <p:extLst>
      <p:ext uri="{BB962C8B-B14F-4D97-AF65-F5344CB8AC3E}">
        <p14:creationId xmlns:p14="http://schemas.microsoft.com/office/powerpoint/2010/main" val="175742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260648"/>
            <a:ext cx="3008313" cy="5865515"/>
          </a:xfrm>
        </p:spPr>
        <p:txBody>
          <a:bodyPr/>
          <a:lstStyle/>
          <a:p>
            <a:r>
              <a:rPr lang="ru-RU" sz="1800" dirty="0"/>
              <a:t>Там, где власть центрального правительства была слабой </a:t>
            </a:r>
            <a:r>
              <a:rPr lang="ru-RU" sz="1800" dirty="0" smtClean="0"/>
              <a:t>(к примеру, </a:t>
            </a:r>
            <a:r>
              <a:rPr lang="ru-RU" sz="1800" dirty="0"/>
              <a:t>в Европе в эпоху раннего средневековья), использование служебного положения для личных поборов с населения часто становилось общепринятой нормой. Так, в средневековой Российской Федерации "кормления" воевод и присвоение ими платы за разрешение конфликтов считались </a:t>
            </a:r>
            <a:r>
              <a:rPr lang="ru-RU" sz="1800" dirty="0" smtClean="0"/>
              <a:t>обычной </a:t>
            </a:r>
            <a:r>
              <a:rPr lang="ru-RU" sz="1800" dirty="0"/>
              <a:t>выгодой служивых людей, наряду с жалованием из казны или получением поместий. </a:t>
            </a:r>
          </a:p>
          <a:p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484784"/>
            <a:ext cx="3384376" cy="3672408"/>
          </a:xfrm>
        </p:spPr>
      </p:pic>
    </p:spTree>
    <p:extLst>
      <p:ext uri="{BB962C8B-B14F-4D97-AF65-F5344CB8AC3E}">
        <p14:creationId xmlns:p14="http://schemas.microsoft.com/office/powerpoint/2010/main" val="41850792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Страны доколониального востока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Наиболее ярко эта умеренная терпимость к коррупции заметна в обществах азиатского способа производства. В </a:t>
            </a:r>
            <a:r>
              <a:rPr lang="ru-RU" b="1" dirty="0"/>
              <a:t>странах</a:t>
            </a:r>
            <a:r>
              <a:rPr lang="ru-RU" dirty="0"/>
              <a:t> доколониального Востока, с одной стороны, правители претендовали на всеобщий "учет и контроль", но, с другой стороны, постоянно сетовали на жадность чиновников, которые путают собственный карман с государственной казной. Именно в восточных обществах появляются первые исследования коррупции. </a:t>
            </a:r>
          </a:p>
          <a:p>
            <a:r>
              <a:rPr lang="ru-RU" dirty="0"/>
              <a:t>Так, один древнеиндийский автор выделял 40 средств хищений государственного имущества жадными чиновниками и с грустью </a:t>
            </a:r>
            <a:r>
              <a:rPr lang="ru-RU" dirty="0" smtClean="0"/>
              <a:t>констатировал тот факт, </a:t>
            </a:r>
            <a:r>
              <a:rPr lang="ru-RU" dirty="0"/>
              <a:t>что "подобно тому, как нельзя не воспринять мед, если он находится на языке, так и имущество царя не может быть, хотя и в малости, не присвоено ведающими этим имуществом". 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268760"/>
            <a:ext cx="4138017" cy="3744416"/>
          </a:xfrm>
        </p:spPr>
      </p:pic>
    </p:spTree>
    <p:extLst>
      <p:ext uri="{BB962C8B-B14F-4D97-AF65-F5344CB8AC3E}">
        <p14:creationId xmlns:p14="http://schemas.microsoft.com/office/powerpoint/2010/main" val="196340436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332656"/>
            <a:ext cx="3008313" cy="5793507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sz="1600" dirty="0" smtClean="0"/>
              <a:t>Чем </a:t>
            </a:r>
            <a:r>
              <a:rPr lang="ru-RU" sz="1600" dirty="0"/>
              <a:t>более централизованным являлось государство, тем более строго оно ограничивало самостоятельность граждан, провоцируя чиновников низшего и высшего звена к тайному нарушению закона в пользу подданных, желающих избавиться от строгого надзора. Показательные наказания коррумпированных чиновников обычно не давали почти никакого результата, потому что на место устраненных (разжалованных или казненных) появлялись новые вымогатели взяток. Поскольку у центрального правительства обычно не было сил </a:t>
            </a:r>
            <a:r>
              <a:rPr lang="ru-RU" sz="1600" dirty="0" smtClean="0"/>
              <a:t>чтобы контролировать деятельность </a:t>
            </a:r>
            <a:r>
              <a:rPr lang="ru-RU" sz="1600" dirty="0"/>
              <a:t>чиновников, оно обычно довольствовалось поддержанием некоей "терпимой нормы" коррупции, пресекая лишь слишком опасные ее проявления</a:t>
            </a:r>
            <a:r>
              <a:rPr lang="ru-RU" dirty="0"/>
              <a:t>. </a:t>
            </a:r>
          </a:p>
          <a:p>
            <a:endParaRPr lang="ru-RU" sz="1600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1" y="1196752"/>
            <a:ext cx="4642856" cy="2826767"/>
          </a:xfrm>
        </p:spPr>
      </p:pic>
    </p:spTree>
    <p:extLst>
      <p:ext uri="{BB962C8B-B14F-4D97-AF65-F5344CB8AC3E}">
        <p14:creationId xmlns:p14="http://schemas.microsoft.com/office/powerpoint/2010/main" val="355025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Западная Европа эпохи нового времени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7499176" cy="4602163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2400" dirty="0" smtClean="0"/>
              <a:t>Коренной </a:t>
            </a:r>
            <a:r>
              <a:rPr lang="ru-RU" sz="2400" dirty="0"/>
              <a:t>перелом в отношении общества к личным доходам государственных чиновников произошел только в Западной </a:t>
            </a:r>
            <a:r>
              <a:rPr lang="ru-RU" sz="2400" b="1" dirty="0"/>
              <a:t>Европе</a:t>
            </a:r>
            <a:r>
              <a:rPr lang="ru-RU" sz="2400" dirty="0"/>
              <a:t> эпохи нового времени. Идеология общественного договоренности провозглашала, что подданные платят налоги </a:t>
            </a:r>
            <a:r>
              <a:rPr lang="ru-RU" sz="2400" i="1" dirty="0"/>
              <a:t>государству</a:t>
            </a:r>
            <a:r>
              <a:rPr lang="ru-RU" sz="2400" dirty="0"/>
              <a:t> в обмен на то, что оно разумно вырабатывает </a:t>
            </a:r>
            <a:r>
              <a:rPr lang="ru-RU" sz="2400" b="1" dirty="0"/>
              <a:t>законы</a:t>
            </a:r>
            <a:r>
              <a:rPr lang="ru-RU" sz="2400" dirty="0"/>
              <a:t> и строго следит за их неукоснительным выполнением. 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6883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145</TotalTime>
  <Words>1537</Words>
  <Application>Microsoft Office PowerPoint</Application>
  <PresentationFormat>Экран (4:3)</PresentationFormat>
  <Paragraphs>109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Апекс</vt:lpstr>
      <vt:lpstr>Имею право на жизнь без коррупции!</vt:lpstr>
      <vt:lpstr>Презентация PowerPoint</vt:lpstr>
      <vt:lpstr>Само значение понятия  коррупция</vt:lpstr>
      <vt:lpstr>История коррупции</vt:lpstr>
      <vt:lpstr>Презентация PowerPoint</vt:lpstr>
      <vt:lpstr>Презентация PowerPoint</vt:lpstr>
      <vt:lpstr>Страны доколониального востока</vt:lpstr>
      <vt:lpstr>Презентация PowerPoint</vt:lpstr>
      <vt:lpstr>Западная Европа эпохи нового времени</vt:lpstr>
      <vt:lpstr>Презентация PowerPoint</vt:lpstr>
      <vt:lpstr>Централизованные государства нового времени</vt:lpstr>
      <vt:lpstr>Цены на взятки</vt:lpstr>
      <vt:lpstr>Презентация PowerPoint</vt:lpstr>
      <vt:lpstr>Борьба с коррупцией</vt:lpstr>
      <vt:lpstr>Презентация PowerPoint</vt:lpstr>
      <vt:lpstr>Презентация PowerPoint</vt:lpstr>
      <vt:lpstr>Внутренний контроль</vt:lpstr>
      <vt:lpstr>Презентация PowerPoint</vt:lpstr>
      <vt:lpstr>Внешний контроль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Имею право на жизнь без коррупции</dc:title>
  <cp:lastModifiedBy>Пользователь Windows</cp:lastModifiedBy>
  <cp:revision>19</cp:revision>
  <dcterms:modified xsi:type="dcterms:W3CDTF">2015-12-04T05:11:18Z</dcterms:modified>
</cp:coreProperties>
</file>